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80" r:id="rId3"/>
    <p:sldId id="257" r:id="rId4"/>
    <p:sldId id="262" r:id="rId5"/>
    <p:sldId id="263" r:id="rId6"/>
    <p:sldId id="286" r:id="rId7"/>
    <p:sldId id="264" r:id="rId8"/>
    <p:sldId id="265" r:id="rId9"/>
    <p:sldId id="266" r:id="rId10"/>
    <p:sldId id="281" r:id="rId11"/>
    <p:sldId id="258" r:id="rId12"/>
    <p:sldId id="284" r:id="rId13"/>
    <p:sldId id="285" r:id="rId14"/>
    <p:sldId id="282" r:id="rId15"/>
    <p:sldId id="267" r:id="rId16"/>
    <p:sldId id="268" r:id="rId17"/>
    <p:sldId id="269" r:id="rId18"/>
    <p:sldId id="270" r:id="rId19"/>
    <p:sldId id="283" r:id="rId20"/>
    <p:sldId id="26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906000" cy="6858000" type="A4"/>
  <p:notesSz cx="6858000" cy="9144000"/>
  <p:embeddedFontLst>
    <p:embeddedFont>
      <p:font typeface="KoPub돋움체 Bold" panose="02020603020101020101" pitchFamily="18" charset="-127"/>
      <p:regular r:id="rId31"/>
    </p:embeddedFont>
    <p:embeddedFont>
      <p:font typeface="KoPub돋움체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900" y="120"/>
      </p:cViewPr>
      <p:guideLst>
        <p:guide orient="horz" pos="213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54ED-A647-4206-9BC3-2BE117602993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4D-88F9-474E-BF09-00DC23A02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54ED-A647-4206-9BC3-2BE117602993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3F4D-88F9-474E-BF09-00DC23A020A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9DF037-F767-462F-8128-7D9E065852CA}"/>
              </a:ext>
            </a:extLst>
          </p:cNvPr>
          <p:cNvCxnSpPr/>
          <p:nvPr userDrawn="1"/>
        </p:nvCxnSpPr>
        <p:spPr>
          <a:xfrm>
            <a:off x="646981" y="828136"/>
            <a:ext cx="86350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50E47BC-25A3-4D3C-BDAB-BB8176B77893}"/>
              </a:ext>
            </a:extLst>
          </p:cNvPr>
          <p:cNvCxnSpPr/>
          <p:nvPr userDrawn="1"/>
        </p:nvCxnSpPr>
        <p:spPr>
          <a:xfrm>
            <a:off x="4953000" y="1276709"/>
            <a:ext cx="0" cy="43390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1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D54ED-A647-4206-9BC3-2BE117602993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43F4D-88F9-474E-BF09-00DC23A02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3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4B758-1A4B-4F55-93A4-AFFB8AC30FFB}"/>
              </a:ext>
            </a:extLst>
          </p:cNvPr>
          <p:cNvSpPr txBox="1"/>
          <p:nvPr/>
        </p:nvSpPr>
        <p:spPr>
          <a:xfrm>
            <a:off x="1368213" y="2024572"/>
            <a:ext cx="717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공간빅데이터</a:t>
            </a:r>
            <a:r>
              <a:rPr lang="ko-KR" altLang="en-US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분석플랫폼 </a:t>
            </a:r>
            <a:endParaRPr lang="en-US" altLang="ko-KR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4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교육영상 시나리오</a:t>
            </a:r>
          </a:p>
        </p:txBody>
      </p:sp>
    </p:spTree>
    <p:extLst>
      <p:ext uri="{BB962C8B-B14F-4D97-AF65-F5344CB8AC3E}">
        <p14:creationId xmlns:p14="http://schemas.microsoft.com/office/powerpoint/2010/main" val="60977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32E38-366E-4E54-843A-BC0F1DB896BF}"/>
              </a:ext>
            </a:extLst>
          </p:cNvPr>
          <p:cNvSpPr txBox="1"/>
          <p:nvPr/>
        </p:nvSpPr>
        <p:spPr>
          <a:xfrm>
            <a:off x="2182498" y="1601351"/>
            <a:ext cx="579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 분석 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458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 분석 기능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0DC37-782C-4238-8AA6-E62ABAFB0223}"/>
              </a:ext>
            </a:extLst>
          </p:cNvPr>
          <p:cNvSpPr/>
          <p:nvPr/>
        </p:nvSpPr>
        <p:spPr>
          <a:xfrm>
            <a:off x="762000" y="1492283"/>
            <a:ext cx="3989963" cy="1285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캡쳐 이미지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사업단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FA77C-17E3-4CFB-89AE-DD102C50A8CF}"/>
              </a:ext>
            </a:extLst>
          </p:cNvPr>
          <p:cNvSpPr txBox="1"/>
          <p:nvPr/>
        </p:nvSpPr>
        <p:spPr>
          <a:xfrm>
            <a:off x="602410" y="828842"/>
            <a:ext cx="297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  제작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EB9BE7-4C06-4251-84D6-CFADAC44680C}"/>
              </a:ext>
            </a:extLst>
          </p:cNvPr>
          <p:cNvSpPr/>
          <p:nvPr/>
        </p:nvSpPr>
        <p:spPr>
          <a:xfrm>
            <a:off x="5098211" y="1201703"/>
            <a:ext cx="4205378" cy="18610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직접 파이프 라인을 제작할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메뉴에서 파이프라인 선택하고 파이프라인을 생성하기 위한 오른쪽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녹색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‘+’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클릭하시면 아래 그림과 같은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엔터티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추가  화면이 나타납니다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 상단의 파이프라인 생성 버튼을 클릭하면 화면이            나타납니다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5A315-A865-4D49-9E83-E64ED1F185E4}"/>
              </a:ext>
            </a:extLst>
          </p:cNvPr>
          <p:cNvSpPr txBox="1"/>
          <p:nvPr/>
        </p:nvSpPr>
        <p:spPr>
          <a:xfrm>
            <a:off x="602410" y="4534615"/>
            <a:ext cx="41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 만들기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중심점 구하기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79" y="1204298"/>
            <a:ext cx="4216032" cy="16957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2945350"/>
            <a:ext cx="4261301" cy="1537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09" y="4903947"/>
            <a:ext cx="4261301" cy="14765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EB9BE7-4C06-4251-84D6-CFADAC44680C}"/>
              </a:ext>
            </a:extLst>
          </p:cNvPr>
          <p:cNvSpPr/>
          <p:nvPr/>
        </p:nvSpPr>
        <p:spPr>
          <a:xfrm>
            <a:off x="5098211" y="3371484"/>
            <a:ext cx="4205378" cy="26955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중심적 구하기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 생성 방법입니다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먼저 상단에 파이프라인 명을 입력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하고 파이프라인 설명을 입력합니다 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 입력 항목 중 오렌지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Shapefile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클릭하면      화면에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플러그인이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98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EB9BE7-4C06-4251-84D6-CFADAC44680C}"/>
              </a:ext>
            </a:extLst>
          </p:cNvPr>
          <p:cNvSpPr/>
          <p:nvPr/>
        </p:nvSpPr>
        <p:spPr>
          <a:xfrm>
            <a:off x="5098211" y="1201702"/>
            <a:ext cx="4205378" cy="53588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아이템에서는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OrangeShapefile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선택하여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구성하고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 아이템에서 오렌지좌표변환을 클릭하여 생성하고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 아이템의 중심점을 클릭하여 기능을 추가합니다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아이템에서 오렌지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GBD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클릭하여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GBD(Geo Big Data)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저장합니다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생성한 후 화살표로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In/Out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관계를 설정합니다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오렌지 좌표 변환 플러그인의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Property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클릭하면 하단의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property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화면이 나타납니다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지오메트리는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이며 원본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CRS (Coordinate Reference System)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EPSG 5186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이고 변환 대상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CRS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EPSG 4326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때 각각 항목에 값을 입력하고 출력 필드에는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(Geometry)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이라고 입력합니다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 출력스키마에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필드명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생성합니다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중심점 플러그인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Property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클릭하여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Geometry field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입력하고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 Field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입력하고 출력스키마에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SHPAE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필드를 추가합니다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5A315-A865-4D49-9E83-E64ED1F185E4}"/>
              </a:ext>
            </a:extLst>
          </p:cNvPr>
          <p:cNvSpPr txBox="1"/>
          <p:nvPr/>
        </p:nvSpPr>
        <p:spPr>
          <a:xfrm>
            <a:off x="602411" y="1063922"/>
            <a:ext cx="41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 만들기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중심점 구하기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1433254"/>
            <a:ext cx="4261301" cy="1517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3082169"/>
            <a:ext cx="4261301" cy="1807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85" y="5021165"/>
            <a:ext cx="4246726" cy="1539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 분석 기능 소개</a:t>
            </a:r>
          </a:p>
        </p:txBody>
      </p:sp>
    </p:spTree>
    <p:extLst>
      <p:ext uri="{BB962C8B-B14F-4D97-AF65-F5344CB8AC3E}">
        <p14:creationId xmlns:p14="http://schemas.microsoft.com/office/powerpoint/2010/main" val="117933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EB9BE7-4C06-4251-84D6-CFADAC44680C}"/>
              </a:ext>
            </a:extLst>
          </p:cNvPr>
          <p:cNvSpPr/>
          <p:nvPr/>
        </p:nvSpPr>
        <p:spPr>
          <a:xfrm>
            <a:off x="5098211" y="1201702"/>
            <a:ext cx="4205378" cy="5323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파이프라인이 완성되면 오른쪽 상단의 저장 버튼을 클릭하여 파이프라인을 저장합니다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배포를 클릭하여 논리적으로 이상이 없는지 확인하고  파이프라인이 정상적이면 배포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(Deploy)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화면이 아래와 같이 변경되면 설정을 클릭하여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node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드라이버와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맵리듀서의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개수와 메모리 크기를 설정하고  저장합니다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 상단의 실행 버튼을 클릭합니다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실행되면 왼쪽 상단의  실행 아이템에 파이프라인이 실행된 시간과 시작 시간 경로 로그 에러 로그를 표시합니다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메뉴에서 결과를 확인하면 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 아이템에서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2D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포인트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Buffer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컨벡스헐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계산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GeomfromText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GeomtoText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좌표변환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Java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Python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변환 기능 사용을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아이템에서는 공간자기상관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CLIP,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그룹핑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핫스팟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경로탐색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공간조인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등의 기능을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5A315-A865-4D49-9E83-E64ED1F185E4}"/>
              </a:ext>
            </a:extLst>
          </p:cNvPr>
          <p:cNvSpPr txBox="1"/>
          <p:nvPr/>
        </p:nvSpPr>
        <p:spPr>
          <a:xfrm>
            <a:off x="602411" y="1063922"/>
            <a:ext cx="41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파이프라인 만들기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중심점 구하기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02410" y="1433254"/>
            <a:ext cx="4386456" cy="4935773"/>
            <a:chOff x="602410" y="1433254"/>
            <a:chExt cx="4386456" cy="49357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0" y="1433254"/>
              <a:ext cx="4386456" cy="13277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0" y="2926563"/>
              <a:ext cx="4386456" cy="13569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0" y="4449080"/>
              <a:ext cx="4386456" cy="19199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전문가 분석 기능 소개</a:t>
            </a:r>
          </a:p>
        </p:txBody>
      </p:sp>
    </p:spTree>
    <p:extLst>
      <p:ext uri="{BB962C8B-B14F-4D97-AF65-F5344CB8AC3E}">
        <p14:creationId xmlns:p14="http://schemas.microsoft.com/office/powerpoint/2010/main" val="386812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32E38-366E-4E54-843A-BC0F1DB896BF}"/>
              </a:ext>
            </a:extLst>
          </p:cNvPr>
          <p:cNvSpPr txBox="1"/>
          <p:nvPr/>
        </p:nvSpPr>
        <p:spPr>
          <a:xfrm>
            <a:off x="2148632" y="1432017"/>
            <a:ext cx="579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분석 기능</a:t>
            </a:r>
          </a:p>
        </p:txBody>
      </p:sp>
    </p:spTree>
    <p:extLst>
      <p:ext uri="{BB962C8B-B14F-4D97-AF65-F5344CB8AC3E}">
        <p14:creationId xmlns:p14="http://schemas.microsoft.com/office/powerpoint/2010/main" val="3390672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분석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6D232-2C55-44D0-A3B6-46669CD6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04" y="1639466"/>
            <a:ext cx="4034986" cy="21689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DCC8C8-9CAC-471D-9B3B-7967A632DDB8}"/>
              </a:ext>
            </a:extLst>
          </p:cNvPr>
          <p:cNvSpPr/>
          <p:nvPr/>
        </p:nvSpPr>
        <p:spPr>
          <a:xfrm>
            <a:off x="5098211" y="1710392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업로드한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(Polygon)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타입의 데이터에 대해 면적 중심점 좌표를 추출하여 포인트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(Point)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타입의 데이터로 출력하는 분석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행정구역간 거리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지적 간 거리계산 등에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0EEF0-F4D0-4D47-BB53-FA48C4A9EB01}"/>
              </a:ext>
            </a:extLst>
          </p:cNvPr>
          <p:cNvSpPr txBox="1"/>
          <p:nvPr/>
        </p:nvSpPr>
        <p:spPr>
          <a:xfrm>
            <a:off x="602410" y="1270134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중심점 구하기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7533D-EB87-4109-B3A2-82E6AA568D87}"/>
              </a:ext>
            </a:extLst>
          </p:cNvPr>
          <p:cNvSpPr/>
          <p:nvPr/>
        </p:nvSpPr>
        <p:spPr>
          <a:xfrm>
            <a:off x="5098211" y="4441909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업로드한 데이터에 대해 개별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면적을 계산합니다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면적 구하기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행정구역 면적 구하기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자연보호구역 면적 구하기 등에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51922-B426-4243-B632-70630AE2A2E7}"/>
              </a:ext>
            </a:extLst>
          </p:cNvPr>
          <p:cNvSpPr txBox="1"/>
          <p:nvPr/>
        </p:nvSpPr>
        <p:spPr>
          <a:xfrm>
            <a:off x="602410" y="4001651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면적 구하기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1A8BEF-B4B2-4916-939A-797A246B68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112" y="4422859"/>
            <a:ext cx="2941145" cy="21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DCC8C8-9CAC-471D-9B3B-7967A632DDB8}"/>
              </a:ext>
            </a:extLst>
          </p:cNvPr>
          <p:cNvSpPr/>
          <p:nvPr/>
        </p:nvSpPr>
        <p:spPr>
          <a:xfrm>
            <a:off x="5098211" y="1710392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데이터에 설정된 좌표계를 다른 좌표계로 변환하는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좌표계가 다른 데이터들을 사용하기 위해서는 데이터들을 동일한 좌표계로 변환해줘야 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EPSG:4326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좌표계를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EPSG:5186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좌표계로 변환 등에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0EEF0-F4D0-4D47-BB53-FA48C4A9EB01}"/>
              </a:ext>
            </a:extLst>
          </p:cNvPr>
          <p:cNvSpPr txBox="1"/>
          <p:nvPr/>
        </p:nvSpPr>
        <p:spPr>
          <a:xfrm>
            <a:off x="602410" y="1270134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좌표계 변환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7533D-EB87-4109-B3A2-82E6AA568D87}"/>
              </a:ext>
            </a:extLst>
          </p:cNvPr>
          <p:cNvSpPr/>
          <p:nvPr/>
        </p:nvSpPr>
        <p:spPr>
          <a:xfrm>
            <a:off x="5098211" y="4441909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입력한 버퍼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반경 등 범위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값에 따라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계산하여 출력하는 분석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포인트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주변에 대한 일정 거리를 계산하는 버퍼 생성 기능은 근접거리계산에 유용합니다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51922-B426-4243-B632-70630AE2A2E7}"/>
              </a:ext>
            </a:extLst>
          </p:cNvPr>
          <p:cNvSpPr txBox="1"/>
          <p:nvPr/>
        </p:nvSpPr>
        <p:spPr>
          <a:xfrm>
            <a:off x="602410" y="4001651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버퍼 분석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E55B26-6848-47CE-81E0-6604780FDE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704" y="1751427"/>
            <a:ext cx="3033308" cy="202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BEDFC0-E7D4-41BF-8605-8D584C8558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666" y="4532671"/>
            <a:ext cx="2941218" cy="2110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분석 기능</a:t>
            </a:r>
          </a:p>
        </p:txBody>
      </p:sp>
    </p:spTree>
    <p:extLst>
      <p:ext uri="{BB962C8B-B14F-4D97-AF65-F5344CB8AC3E}">
        <p14:creationId xmlns:p14="http://schemas.microsoft.com/office/powerpoint/2010/main" val="63209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DCC8C8-9CAC-471D-9B3B-7967A632DDB8}"/>
              </a:ext>
            </a:extLst>
          </p:cNvPr>
          <p:cNvSpPr/>
          <p:nvPr/>
        </p:nvSpPr>
        <p:spPr>
          <a:xfrm>
            <a:off x="5098211" y="1710392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업로드한 자료에서 거리 항목을 추가한 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폴리라인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(Polyline)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타입의 데이터는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폴리라인의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길이를 계산하여 저장하고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(Polygon)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타입의 데이터는 둘레를 계산하여 저장한 후 출력하는 분석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도로중심선 길이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행정구역 둘레길이 등을 구할 때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0EEF0-F4D0-4D47-BB53-FA48C4A9EB01}"/>
              </a:ext>
            </a:extLst>
          </p:cNvPr>
          <p:cNvSpPr txBox="1"/>
          <p:nvPr/>
        </p:nvSpPr>
        <p:spPr>
          <a:xfrm>
            <a:off x="602410" y="1270134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길이구하기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7533D-EB87-4109-B3A2-82E6AA568D87}"/>
              </a:ext>
            </a:extLst>
          </p:cNvPr>
          <p:cNvSpPr/>
          <p:nvPr/>
        </p:nvSpPr>
        <p:spPr>
          <a:xfrm>
            <a:off x="5098211" y="4441909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업로드한 데이터의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X,Y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구하는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두 점 간의 거리와 이를 응용한 모든 점 간의 거리 계산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포인트 데이터 위도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구하기 등에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51922-B426-4243-B632-70630AE2A2E7}"/>
              </a:ext>
            </a:extLst>
          </p:cNvPr>
          <p:cNvSpPr txBox="1"/>
          <p:nvPr/>
        </p:nvSpPr>
        <p:spPr>
          <a:xfrm>
            <a:off x="602410" y="4001651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좌표구하기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9DDF26-5392-42A2-B2AC-3FF879CFB3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69" y="1820332"/>
            <a:ext cx="3784663" cy="2032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02D6C3-0CDC-4BD3-A7F7-D8DC4F2E7C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57" y="4470238"/>
            <a:ext cx="3837885" cy="199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분석 기능</a:t>
            </a:r>
          </a:p>
        </p:txBody>
      </p:sp>
    </p:spTree>
    <p:extLst>
      <p:ext uri="{BB962C8B-B14F-4D97-AF65-F5344CB8AC3E}">
        <p14:creationId xmlns:p14="http://schemas.microsoft.com/office/powerpoint/2010/main" val="58895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DCC8C8-9CAC-471D-9B3B-7967A632DDB8}"/>
              </a:ext>
            </a:extLst>
          </p:cNvPr>
          <p:cNvSpPr/>
          <p:nvPr/>
        </p:nvSpPr>
        <p:spPr>
          <a:xfrm>
            <a:off x="5098211" y="1710392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업로드된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데이터값에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대해 개별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폴리곤의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구성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좌표값을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계산하여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볼록다각형을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생성하는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단순 볼록 다각형 만들기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영향력 범위 구하기 등에 사용됩니다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0EEF0-F4D0-4D47-BB53-FA48C4A9EB01}"/>
              </a:ext>
            </a:extLst>
          </p:cNvPr>
          <p:cNvSpPr txBox="1"/>
          <p:nvPr/>
        </p:nvSpPr>
        <p:spPr>
          <a:xfrm>
            <a:off x="602410" y="1270134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Convex Hull</a:t>
            </a:r>
            <a:endParaRPr lang="ko-KR" altLang="en-US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7533D-EB87-4109-B3A2-82E6AA568D87}"/>
              </a:ext>
            </a:extLst>
          </p:cNvPr>
          <p:cNvSpPr/>
          <p:nvPr/>
        </p:nvSpPr>
        <p:spPr>
          <a:xfrm>
            <a:off x="5098211" y="4441909"/>
            <a:ext cx="4205378" cy="20271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데이터 형식에 대한 혼돈이 있을 때 샘플데이터를 참고하여 원본데이터를 수정하여 업로드할 수 있도록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51922-B426-4243-B632-70630AE2A2E7}"/>
              </a:ext>
            </a:extLst>
          </p:cNvPr>
          <p:cNvSpPr txBox="1"/>
          <p:nvPr/>
        </p:nvSpPr>
        <p:spPr>
          <a:xfrm>
            <a:off x="602410" y="4001651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</a:t>
            </a:r>
            <a:r>
              <a:rPr lang="en-US" altLang="ko-KR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샘플 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21E426-FD66-4A24-96C4-89EAFE27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1768908"/>
            <a:ext cx="4044859" cy="191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11917A-38A2-44E4-B484-CD43AC85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7" y="4859680"/>
            <a:ext cx="1952134" cy="595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 분석 기능</a:t>
            </a:r>
          </a:p>
        </p:txBody>
      </p:sp>
    </p:spTree>
    <p:extLst>
      <p:ext uri="{BB962C8B-B14F-4D97-AF65-F5344CB8AC3E}">
        <p14:creationId xmlns:p14="http://schemas.microsoft.com/office/powerpoint/2010/main" val="174177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32E38-366E-4E54-843A-BC0F1DB896BF}"/>
              </a:ext>
            </a:extLst>
          </p:cNvPr>
          <p:cNvSpPr txBox="1"/>
          <p:nvPr/>
        </p:nvSpPr>
        <p:spPr>
          <a:xfrm>
            <a:off x="2053805" y="1425244"/>
            <a:ext cx="579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</a:t>
            </a:r>
          </a:p>
        </p:txBody>
      </p:sp>
    </p:spTree>
    <p:extLst>
      <p:ext uri="{BB962C8B-B14F-4D97-AF65-F5344CB8AC3E}">
        <p14:creationId xmlns:p14="http://schemas.microsoft.com/office/powerpoint/2010/main" val="349204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32E38-366E-4E54-843A-BC0F1DB896BF}"/>
              </a:ext>
            </a:extLst>
          </p:cNvPr>
          <p:cNvSpPr txBox="1"/>
          <p:nvPr/>
        </p:nvSpPr>
        <p:spPr>
          <a:xfrm>
            <a:off x="2053805" y="3084711"/>
            <a:ext cx="579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4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4098013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A504D6E-47FB-46D2-9E44-AADD20258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3144225"/>
            <a:ext cx="4226765" cy="1854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28AB4C-AF20-4FAD-8579-0D1A9BCD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0" y="1292433"/>
            <a:ext cx="4226765" cy="14938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DA4FE7-5C06-416F-B773-FE3B35E34EB1}"/>
              </a:ext>
            </a:extLst>
          </p:cNvPr>
          <p:cNvSpPr/>
          <p:nvPr/>
        </p:nvSpPr>
        <p:spPr>
          <a:xfrm>
            <a:off x="5098211" y="1292433"/>
            <a:ext cx="4205378" cy="14938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추가하기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7CA74-5CC6-421A-B9F0-73DBBE636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730" y="1833801"/>
            <a:ext cx="811276" cy="8112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7EFA8F-8854-46E9-B890-419ED9B1F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19" y="3967207"/>
            <a:ext cx="904762" cy="7142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3144225"/>
            <a:ext cx="4205378" cy="14938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눌러서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하단의 맵 형태를 선택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배경지도를 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 추가 버튼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레이터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네임 입력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EDCAFF-3259-4031-A1BA-FFBEB1498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19" y="4994116"/>
            <a:ext cx="1936245" cy="14718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2DA898-A5C0-433A-A617-1B9A05B49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76" y="4994116"/>
            <a:ext cx="1523810" cy="628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C0A34B-2BA3-45CB-BBED-634788FF75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372" y="5366159"/>
            <a:ext cx="2856803" cy="11551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1EB2C9-72B6-4F5A-BFB5-6489497C13E3}"/>
              </a:ext>
            </a:extLst>
          </p:cNvPr>
          <p:cNvSpPr txBox="1"/>
          <p:nvPr/>
        </p:nvSpPr>
        <p:spPr>
          <a:xfrm>
            <a:off x="602410" y="909898"/>
            <a:ext cx="446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endParaRPr lang="ko-KR" altLang="en-US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33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112492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dismantlingList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B05D4-0620-480A-B705-062ED96E85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77" y="1139725"/>
            <a:ext cx="4212784" cy="2145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5F3EC4-38FC-41D7-8E42-006D2FE1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78" y="3479650"/>
            <a:ext cx="3575757" cy="10129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098211" y="3591900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레이어 타입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3CCCF-3729-4237-AA36-AFBB685F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99" y="4830874"/>
            <a:ext cx="3345140" cy="13695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C6BD83-460E-40F5-9CFF-4FD767FBC58A}"/>
              </a:ext>
            </a:extLst>
          </p:cNvPr>
          <p:cNvSpPr/>
          <p:nvPr/>
        </p:nvSpPr>
        <p:spPr>
          <a:xfrm>
            <a:off x="5098211" y="506827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0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112492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반경 크기 선택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또는 원하는 크기로 변경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포인트 사이즈를 수정할 수 있음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098211" y="391615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색상 필드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grade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C6BD83-460E-40F5-9CFF-4FD767FBC58A}"/>
              </a:ext>
            </a:extLst>
          </p:cNvPr>
          <p:cNvSpPr/>
          <p:nvPr/>
        </p:nvSpPr>
        <p:spPr>
          <a:xfrm>
            <a:off x="5098211" y="506827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단계를 선택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 기본값에서 사용자가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원하는대로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늘릴 수 있음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BAEE28-7C96-4218-967E-D38E06E37D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58" y="1084126"/>
            <a:ext cx="2279399" cy="2773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6F219-F317-44ED-BF38-33092C5B3C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083" y="1189343"/>
            <a:ext cx="1401541" cy="1013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1FB989-EF6C-4787-A938-F81EAEA25C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083" y="2526314"/>
            <a:ext cx="1384369" cy="1103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CBB8A4-51CF-4B28-BCA1-C53010D48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32" y="3916155"/>
            <a:ext cx="2847841" cy="2626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22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112492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아이템명 및 레이어 네임 반드시 입력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110072" y="285847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제작 후 적용 누르기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73FF-F8A0-4AEC-8AB3-D2DA3EF59F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37" y="1170514"/>
            <a:ext cx="4201112" cy="1673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462B7-731A-4692-99A7-FB5A4958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283" y="1410187"/>
            <a:ext cx="2533333" cy="70476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674D94-FB64-4D13-BE48-80107B60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8" y="1510106"/>
            <a:ext cx="1345211" cy="5294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1C6DD9-854E-42AA-9BAB-A7F39BBF9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98" y="3083958"/>
            <a:ext cx="3476190" cy="128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103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112492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아이템을 추가하여 제작 한 지도를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대쉬보드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위에 표출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110072" y="3774454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추가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Number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F3B99B-7D38-43FC-AD89-B54DB4BE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1124925"/>
            <a:ext cx="1476190" cy="847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30846E-9B76-438B-9646-0BB52872AD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106" y="1147791"/>
            <a:ext cx="1994475" cy="21826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FC7252-9600-47F3-A654-773C9047D490}"/>
              </a:ext>
            </a:extLst>
          </p:cNvPr>
          <p:cNvCxnSpPr/>
          <p:nvPr/>
        </p:nvCxnSpPr>
        <p:spPr>
          <a:xfrm>
            <a:off x="828137" y="3429000"/>
            <a:ext cx="8277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BBD86A-E97A-4A7F-BE2A-906F82490102}"/>
              </a:ext>
            </a:extLst>
          </p:cNvPr>
          <p:cNvSpPr txBox="1"/>
          <p:nvPr/>
        </p:nvSpPr>
        <p:spPr>
          <a:xfrm>
            <a:off x="602410" y="3620566"/>
            <a:ext cx="446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NUMBER</a:t>
            </a:r>
            <a:endParaRPr lang="ko-KR" altLang="en-US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23D15B-D314-4253-B9E3-F5AFB0DB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8" y="3931544"/>
            <a:ext cx="1161905" cy="1066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5FCD34-5506-4C9C-8809-C0501090A2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491" y="3706094"/>
            <a:ext cx="2257895" cy="1548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E94F95-326A-45A7-B256-D2356E29E7F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106" y="5162551"/>
            <a:ext cx="1599454" cy="16216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652013-1588-4D4D-9581-778677178961}"/>
              </a:ext>
            </a:extLst>
          </p:cNvPr>
          <p:cNvSpPr/>
          <p:nvPr/>
        </p:nvSpPr>
        <p:spPr>
          <a:xfrm>
            <a:off x="5110072" y="4516890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Dismanlingist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그룹필드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Records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007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7F5F9-AC6E-4A4E-B7F0-88B32EB550F4}"/>
              </a:ext>
            </a:extLst>
          </p:cNvPr>
          <p:cNvSpPr/>
          <p:nvPr/>
        </p:nvSpPr>
        <p:spPr>
          <a:xfrm>
            <a:off x="5098211" y="112492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명 입력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건축물 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098211" y="2639509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타입 선택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%,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 단위를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다앙하게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899E4-2E67-42F9-869C-83AF78225D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291" y="1172529"/>
            <a:ext cx="2371418" cy="1316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24CA7-2C0A-4725-A3A7-9D5CB3DE94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68" y="2429447"/>
            <a:ext cx="2430464" cy="1561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183280-BC8D-419E-A179-7BCE4FEBB1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01" y="4083776"/>
            <a:ext cx="2703810" cy="10105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47E01-4B92-4E8C-8725-3BB7502F6CF0}"/>
              </a:ext>
            </a:extLst>
          </p:cNvPr>
          <p:cNvSpPr/>
          <p:nvPr/>
        </p:nvSpPr>
        <p:spPr>
          <a:xfrm>
            <a:off x="5098211" y="3853747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색상 선택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FB1DDC-6268-4E28-9CDD-0D9912A63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732" y="4750556"/>
            <a:ext cx="722857" cy="66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ED52B9-F04A-4A30-B76C-B829CADAD21A}"/>
              </a:ext>
            </a:extLst>
          </p:cNvPr>
          <p:cNvSpPr/>
          <p:nvPr/>
        </p:nvSpPr>
        <p:spPr>
          <a:xfrm>
            <a:off x="5098211" y="467701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완성 후 적용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42A03F9-49B8-4E19-866A-C29B8458CB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60" y="5410556"/>
            <a:ext cx="3471994" cy="11118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E95E22-25F1-429F-BCF8-5D96D1142FDC}"/>
              </a:ext>
            </a:extLst>
          </p:cNvPr>
          <p:cNvSpPr/>
          <p:nvPr/>
        </p:nvSpPr>
        <p:spPr>
          <a:xfrm>
            <a:off x="5098211" y="5447812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대쉬보드에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표출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56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35979-9CCB-4AF8-817D-6F8C11F058EA}"/>
              </a:ext>
            </a:extLst>
          </p:cNvPr>
          <p:cNvSpPr/>
          <p:nvPr/>
        </p:nvSpPr>
        <p:spPr>
          <a:xfrm>
            <a:off x="5110072" y="1393204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추가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Number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BD86A-E97A-4A7F-BE2A-906F82490102}"/>
              </a:ext>
            </a:extLst>
          </p:cNvPr>
          <p:cNvSpPr txBox="1"/>
          <p:nvPr/>
        </p:nvSpPr>
        <p:spPr>
          <a:xfrm>
            <a:off x="602410" y="1239316"/>
            <a:ext cx="446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NUMBER. 2</a:t>
            </a:r>
            <a:endParaRPr lang="ko-KR" altLang="en-US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23D15B-D314-4253-B9E3-F5AFB0DB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98" y="1550294"/>
            <a:ext cx="1161905" cy="10666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652013-1588-4D4D-9581-778677178961}"/>
              </a:ext>
            </a:extLst>
          </p:cNvPr>
          <p:cNvSpPr/>
          <p:nvPr/>
        </p:nvSpPr>
        <p:spPr>
          <a:xfrm>
            <a:off x="5110072" y="2714154"/>
            <a:ext cx="4205378" cy="1198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DismantlingList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그룹필드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Count(Grade1st)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키를 넣어서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등급 건물 수 아이템 생성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8A90BF-4C29-4AAC-A9C0-A02C5C25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9438" y="1330767"/>
            <a:ext cx="2460032" cy="478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F98FF9-C6C6-4945-AF48-F1196183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14" y="2616961"/>
            <a:ext cx="3914286" cy="1561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141C66-EE62-4E58-B646-4FA0F10D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285" y="4265201"/>
            <a:ext cx="2764578" cy="13790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14D1-6275-4B9E-AEF9-5C6842FA2615}"/>
              </a:ext>
            </a:extLst>
          </p:cNvPr>
          <p:cNvSpPr/>
          <p:nvPr/>
        </p:nvSpPr>
        <p:spPr>
          <a:xfrm>
            <a:off x="5110072" y="4241040"/>
            <a:ext cx="4205378" cy="1198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색상 선택 후 적용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2EAE64-96D5-45A0-802C-1DB7550A5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732" y="4624720"/>
            <a:ext cx="722857" cy="6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83E037-67BF-4966-B064-C5D403793A4D}"/>
              </a:ext>
            </a:extLst>
          </p:cNvPr>
          <p:cNvSpPr txBox="1"/>
          <p:nvPr/>
        </p:nvSpPr>
        <p:spPr>
          <a:xfrm>
            <a:off x="2722352" y="5985808"/>
            <a:ext cx="446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같은 방법으로 </a:t>
            </a:r>
            <a:r>
              <a:rPr lang="en-US" altLang="ko-KR" sz="1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1,2,3 </a:t>
            </a:r>
            <a:r>
              <a:rPr lang="ko-KR" altLang="en-US" sz="14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등급 건물 수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86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BF085-888F-4D67-A76D-617D5461F239}"/>
              </a:ext>
            </a:extLst>
          </p:cNvPr>
          <p:cNvSpPr/>
          <p:nvPr/>
        </p:nvSpPr>
        <p:spPr>
          <a:xfrm>
            <a:off x="5110072" y="1297091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1, 2,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등급 건축물 수 생성이 완료된 화면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2410" y="1297091"/>
            <a:ext cx="4201112" cy="5136322"/>
            <a:chOff x="602410" y="1297091"/>
            <a:chExt cx="4201112" cy="51363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B79260-D6FA-4797-A206-B2DD66231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0" y="1297091"/>
              <a:ext cx="4201112" cy="251121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C7C13F-BD45-43F8-BF2E-9B40B1E2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0" y="3898454"/>
              <a:ext cx="4201112" cy="1312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774D19-593E-4F6A-B3DF-9E9B029F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812" y="5811542"/>
              <a:ext cx="695238" cy="5333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7C7026-5886-4A41-B65F-01961023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8300" y="5782970"/>
              <a:ext cx="561905" cy="56190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52D7FC5-9526-419E-881C-AC8EACD1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5043" y="4829517"/>
              <a:ext cx="1812715" cy="160389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9A806-630D-42FE-A5AC-63AA959EF3D7}"/>
              </a:ext>
            </a:extLst>
          </p:cNvPr>
          <p:cNvSpPr/>
          <p:nvPr/>
        </p:nvSpPr>
        <p:spPr>
          <a:xfrm>
            <a:off x="5110072" y="2354366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아이템 추가 버튼을 눌러 새로운 아이템 생성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52B95-D8FD-4E5C-B80D-961D3BC8DBBF}"/>
              </a:ext>
            </a:extLst>
          </p:cNvPr>
          <p:cNvSpPr/>
          <p:nvPr/>
        </p:nvSpPr>
        <p:spPr>
          <a:xfrm>
            <a:off x="5110072" y="336258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 차트 제작을 위해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BAR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11950F-A757-4C82-AEB4-EFF047062E0B}"/>
              </a:ext>
            </a:extLst>
          </p:cNvPr>
          <p:cNvSpPr/>
          <p:nvPr/>
        </p:nvSpPr>
        <p:spPr>
          <a:xfrm>
            <a:off x="5110072" y="4439069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DismantlingList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9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BF085-888F-4D67-A76D-617D5461F239}"/>
              </a:ext>
            </a:extLst>
          </p:cNvPr>
          <p:cNvSpPr/>
          <p:nvPr/>
        </p:nvSpPr>
        <p:spPr>
          <a:xfrm>
            <a:off x="5110072" y="1297091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 그룹필드 생성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9A806-630D-42FE-A5AC-63AA959EF3D7}"/>
              </a:ext>
            </a:extLst>
          </p:cNvPr>
          <p:cNvSpPr/>
          <p:nvPr/>
        </p:nvSpPr>
        <p:spPr>
          <a:xfrm>
            <a:off x="5110072" y="2354366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컬러 필드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#Records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52B95-D8FD-4E5C-B80D-961D3BC8DBBF}"/>
              </a:ext>
            </a:extLst>
          </p:cNvPr>
          <p:cNvSpPr/>
          <p:nvPr/>
        </p:nvSpPr>
        <p:spPr>
          <a:xfrm>
            <a:off x="5110072" y="3362585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및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사용자가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원하는대로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C28C2-CA10-48D6-A1C3-E020F4FD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97807"/>
            <a:ext cx="3242817" cy="1369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89A131-F752-4780-88C3-AD3551F2E8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795" y="1394470"/>
            <a:ext cx="2934134" cy="724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6EA99-EF0D-46FD-935B-A10582DE11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83" y="3496086"/>
            <a:ext cx="2268648" cy="2472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8181BC-02B0-4A2B-852D-41576B5946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170" y="3576575"/>
            <a:ext cx="2236393" cy="18869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F2E426-B79F-4177-806D-DDA74D670A0E}"/>
              </a:ext>
            </a:extLst>
          </p:cNvPr>
          <p:cNvSpPr/>
          <p:nvPr/>
        </p:nvSpPr>
        <p:spPr>
          <a:xfrm>
            <a:off x="5110072" y="4170838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시도별 건축물 수로  아이템 명 설정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B28AF-6028-46FB-8A50-37F043210971}"/>
              </a:ext>
            </a:extLst>
          </p:cNvPr>
          <p:cNvSpPr/>
          <p:nvPr/>
        </p:nvSpPr>
        <p:spPr>
          <a:xfrm>
            <a:off x="5110072" y="5088765"/>
            <a:ext cx="4205378" cy="1198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선택 후 적용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F7A89A3-E09E-4B0D-AE68-D37455F5A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732" y="5472445"/>
            <a:ext cx="722857" cy="6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23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754E42-FC95-4007-ABA0-9EFCE0F243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28" y="1260328"/>
            <a:ext cx="4301081" cy="21321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669C73-9138-4D8B-BB81-50394C675461}"/>
              </a:ext>
            </a:extLst>
          </p:cNvPr>
          <p:cNvSpPr/>
          <p:nvPr/>
        </p:nvSpPr>
        <p:spPr>
          <a:xfrm>
            <a:off x="5110072" y="1297091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아이템을 생성한 현재까지의 결과 확인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B1559E-1BC4-4866-87DA-3FEBEEBD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8" y="4880108"/>
            <a:ext cx="1496125" cy="435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062CD9-C24B-47BE-8371-4A334A33B1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243" y="4880108"/>
            <a:ext cx="2269865" cy="1588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A2D656-9099-4355-AF6B-0E5EEC19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58" y="3870368"/>
            <a:ext cx="4447619" cy="66666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1512F2-2C4C-47A4-8A36-5688513156FD}"/>
              </a:ext>
            </a:extLst>
          </p:cNvPr>
          <p:cNvSpPr/>
          <p:nvPr/>
        </p:nvSpPr>
        <p:spPr>
          <a:xfrm>
            <a:off x="5110072" y="3633176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대쉬보드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 설정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A6DE42-D4F3-4B43-8A70-9327EEA60D43}"/>
              </a:ext>
            </a:extLst>
          </p:cNvPr>
          <p:cNvSpPr/>
          <p:nvPr/>
        </p:nvSpPr>
        <p:spPr>
          <a:xfrm>
            <a:off x="5110072" y="4786686"/>
            <a:ext cx="4205378" cy="570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 완료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44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활용방법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시각화 따라하기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24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1"/>
            <a:ext cx="4205378" cy="53230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공간빅데이터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분석플랫폼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메인페이지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알림공간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/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공간빅데이터란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 위주로 소개 페이지 제작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페이지 상단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하단 섹션별로 기능 소개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상단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상태를 확인할 수 있는 페이지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통합검색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페이지 내 검색 결과를 통합검색기능을 통해서 데이터를 검색할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인기분석모델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수요분석과제 및 표준분석모델 중 대표 분석모델을 바로 접근하여 확인할 수 있습니다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하단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사회이슈 키워드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이슈되고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있는 포털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SNS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키워드 순위를 제공합니다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주요서비스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바로가기를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통하여 사용자가 자주 사용하는 서비스에 바로 접근할 수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4DF472-D6CC-4792-9FD8-483D62D963CD}"/>
              </a:ext>
            </a:extLst>
          </p:cNvPr>
          <p:cNvGrpSpPr/>
          <p:nvPr/>
        </p:nvGrpSpPr>
        <p:grpSpPr>
          <a:xfrm>
            <a:off x="602411" y="1078681"/>
            <a:ext cx="4212592" cy="5323060"/>
            <a:chOff x="602411" y="1078681"/>
            <a:chExt cx="4212592" cy="53230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43DA09-9965-4BB0-8864-7B0D832A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1" y="1078681"/>
              <a:ext cx="4211498" cy="1829389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02411" y="3164056"/>
              <a:ext cx="4212592" cy="3237685"/>
              <a:chOff x="602411" y="3164056"/>
              <a:chExt cx="4212592" cy="323768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7CB3BA3-B50A-4B06-8CD8-EFCBEF477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411" y="3164056"/>
                <a:ext cx="4212592" cy="1055231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8F5BD7A-4722-4564-8360-DBD30F121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411" y="4475273"/>
                <a:ext cx="4211499" cy="19264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064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1"/>
            <a:ext cx="4205378" cy="4495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분석사례 페이지는 표준분석모델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수요분석과제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시각화 사례 사용자 분석모델 사례 등을 공유합니다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표준분석모델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공공∙행정기관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등의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정책∙의사결정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지원을 위해 공간정보를 기반으로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사회현상∙환경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다양한 데이터를 활용하여 분석하고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절차∙기법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표준화하여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누구나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참조∙활용할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있도록 개발된 표준분석모델에 대한 설명과 시각화 사례를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수요분석 과제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분석요청한 내용들을 기반으로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분석지원하여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결과를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시각화 사례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 통해서 제작된 분석데이터들을 사용자가 직접 공유하고 해당 내용을 다른 사용자들이 시각화 화면을 통해서 경험해볼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분석 모델 사례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 사용자 및 전문가가 설계한 분석모델 사례를 조회할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분석모델 설계자가 작성한 분석모델을 조회하고 활용할 수 있습니다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63EA6-44EF-4177-96AA-EB039D8E702A}"/>
              </a:ext>
            </a:extLst>
          </p:cNvPr>
          <p:cNvSpPr/>
          <p:nvPr/>
        </p:nvSpPr>
        <p:spPr>
          <a:xfrm>
            <a:off x="5098211" y="5682827"/>
            <a:ext cx="4205378" cy="9160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 표준 분석모델 사례들에 대한 기초 설명 몇 분석배경 등을 확인하고 시각화 화면을 통하여 직접 데이터들을 확인할 수 있습니다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40378A-7A7F-4FC2-85EA-C035C457E42F}"/>
              </a:ext>
            </a:extLst>
          </p:cNvPr>
          <p:cNvGrpSpPr/>
          <p:nvPr/>
        </p:nvGrpSpPr>
        <p:grpSpPr>
          <a:xfrm>
            <a:off x="597469" y="1078681"/>
            <a:ext cx="4096091" cy="5520182"/>
            <a:chOff x="597469" y="1078681"/>
            <a:chExt cx="4096091" cy="55201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0971EE-A9B7-4AD1-8B0F-8366E4FD6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7470" y="1078681"/>
              <a:ext cx="4096090" cy="3817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703277-90CE-4FD4-AD7D-C51BC231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469" y="4959775"/>
              <a:ext cx="4096090" cy="16390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212965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1"/>
            <a:ext cx="4205378" cy="41834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분석은 플랫폼의 핵심 기능으로 다양한 데이터와 공간  정보를 융합하여 사용자에게 분석결과를 시각화 기능으로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 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 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신청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기초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메타정보조회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분석결과 보기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지오코딩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메뉴를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 분석은 복잡하고 다양한 공간 빅데이터 분석 지원을 위한 데이터 입력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 등을 플랫폼에서 파이프라인 형태로 일원화 처리하며 전문가 수준의 공간 빅데이터 활용 기반을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〮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〮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서비스를 위한 각각의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플러그인을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제공하며 필요에 따라 각 기능을 연결하여 분석합니다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 분석은 분석결과에 대한 이해를 높이기 위해 그래픽 기반의 시각화 기능을  제공 제공된 분석모델에 사용자가 보유한 데이터를 추가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삽입하여 활용이 가능 공간정보 비전문가도 쉽게 활용이 가능합니다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63EA6-44EF-4177-96AA-EB039D8E702A}"/>
              </a:ext>
            </a:extLst>
          </p:cNvPr>
          <p:cNvSpPr/>
          <p:nvPr/>
        </p:nvSpPr>
        <p:spPr>
          <a:xfrm>
            <a:off x="5098211" y="5414554"/>
            <a:ext cx="4205378" cy="11843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일반사용자의 경우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SHP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파일을 사용자가 직접   업로드하고 단일 분석을 통해서 시각화화면에서 분석된 결과를 쉽게 확인할 수 있는 직관적이고 편리한 공간빅데이터 분석 기능입니다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6DB25C-154A-46D5-A972-AD1D1970526E}"/>
              </a:ext>
            </a:extLst>
          </p:cNvPr>
          <p:cNvSpPr/>
          <p:nvPr/>
        </p:nvSpPr>
        <p:spPr>
          <a:xfrm>
            <a:off x="762000" y="3343275"/>
            <a:ext cx="3989963" cy="1285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전문가 분석 삽입 필요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F08D13-3D3B-44E1-A086-47D0F323453E}"/>
              </a:ext>
            </a:extLst>
          </p:cNvPr>
          <p:cNvGrpSpPr/>
          <p:nvPr/>
        </p:nvGrpSpPr>
        <p:grpSpPr>
          <a:xfrm>
            <a:off x="659055" y="1078681"/>
            <a:ext cx="4094141" cy="5465810"/>
            <a:chOff x="659055" y="1078681"/>
            <a:chExt cx="4094141" cy="54658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D661A4-0BED-4B98-8E25-91F53038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55" y="1078681"/>
              <a:ext cx="4092908" cy="17677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EC34C16-E8D3-4EDE-8874-8934ACBFB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98850" y="1530350"/>
              <a:ext cx="984250" cy="144005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917D70-13D8-4A1E-BE14-4C042AD2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55" y="5029200"/>
              <a:ext cx="4094141" cy="151529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55" y="3058130"/>
              <a:ext cx="4092908" cy="185616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250419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1"/>
            <a:ext cx="4205378" cy="209631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신청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조회는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국가공간정보포털에서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제공하는 데이터를 조회하고 신청할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신청데이터 조회에서는 도로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·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물류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국토관리지역개발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재난방재공공안전 등 공간정보분류체계를 선택하여 원하는 데이터셋을 신청할 수 있습니다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신청데이터 내역에서는 신청했던 데이터의 내역을 확인할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63EA6-44EF-4177-96AA-EB039D8E702A}"/>
              </a:ext>
            </a:extLst>
          </p:cNvPr>
          <p:cNvSpPr/>
          <p:nvPr/>
        </p:nvSpPr>
        <p:spPr>
          <a:xfrm>
            <a:off x="5098211" y="3955975"/>
            <a:ext cx="4205378" cy="12446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기초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메타정보 조회는 영문화 되어있는 데이터의 변수 이름을 한글로 확인할 수 있는 페이지입니다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변수 이름으로 검색하면 해당 변수 이름의 한글화된 명칭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확인할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661A4-0BED-4B98-8E25-91F5303819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55" y="1078681"/>
            <a:ext cx="4092908" cy="1767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17D70-13D8-4A1E-BE14-4C042AD2C9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55" y="5029200"/>
            <a:ext cx="4094141" cy="151529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B5CE95-1EE9-4966-8AC6-D657D8DF9A15}"/>
              </a:ext>
            </a:extLst>
          </p:cNvPr>
          <p:cNvGrpSpPr/>
          <p:nvPr/>
        </p:nvGrpSpPr>
        <p:grpSpPr>
          <a:xfrm>
            <a:off x="659055" y="1098426"/>
            <a:ext cx="4092908" cy="5500437"/>
            <a:chOff x="659055" y="1098426"/>
            <a:chExt cx="4092908" cy="55004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3A6E35-3C42-439C-BF4E-E7027A6F5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55" y="1098426"/>
              <a:ext cx="4092908" cy="272566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50A92F-8915-4F34-8C44-E2923C49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055" y="3983371"/>
              <a:ext cx="4092908" cy="261549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270035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86686"/>
            <a:ext cx="4205378" cy="33857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기능은 분석된 데이터를 보기 쉽고 편리하게 확인가능한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공간빅데이터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분석플랫폼의 주요 기능입니다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데쉬보드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화면의 데이터를 차트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다양한 형태로 확인하고 사용자가 사이즈 및 색상 들을 자유롭게 조절하여 보다 쉽고 편리하게 가공하여 분석데이터를 확인할 수 있습니다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데이터의 화면 조작이 가능하여 축척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색상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커스터마이징이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가능하며 지도 데이터 레이어 추가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 및 각 아이템의 배치 작업을 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데이터와 그래프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등의 데이터는 지도 영역과 속성 선택에 따라 연동되어 결과를 보여줍니다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C2E715-CCCD-4EB1-846C-9110AE59F735}"/>
              </a:ext>
            </a:extLst>
          </p:cNvPr>
          <p:cNvSpPr/>
          <p:nvPr/>
        </p:nvSpPr>
        <p:spPr>
          <a:xfrm>
            <a:off x="5098211" y="4947557"/>
            <a:ext cx="4205378" cy="14141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지오코딩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텍스트 주소를 좌표화 하는 기능으로 주소가 포함된 사용자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자료를 업로드하고 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지오코딩을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수행하면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좌표정보가 포함된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CSV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또는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SHP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파일로 다운로드 받을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지오코딩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화면 중간 섹션의 유의사항을 통해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지오코딩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 수행 시에 유의해야 할 사항을 확인할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A1EDB3-E47E-48A5-802E-20E28499D079}"/>
              </a:ext>
            </a:extLst>
          </p:cNvPr>
          <p:cNvGrpSpPr/>
          <p:nvPr/>
        </p:nvGrpSpPr>
        <p:grpSpPr>
          <a:xfrm>
            <a:off x="602411" y="1078682"/>
            <a:ext cx="4208794" cy="5283022"/>
            <a:chOff x="602411" y="1078682"/>
            <a:chExt cx="4208794" cy="52830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62C24B-3D56-4279-8658-35288CA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536" y="4939553"/>
              <a:ext cx="4168669" cy="1422151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02411" y="1078682"/>
              <a:ext cx="4197712" cy="3636404"/>
              <a:chOff x="602411" y="1078682"/>
              <a:chExt cx="4197712" cy="363640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411" y="1078682"/>
                <a:ext cx="4197712" cy="1376047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536" y="2599127"/>
                <a:ext cx="4157587" cy="2115959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91246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2"/>
            <a:ext cx="4205378" cy="2313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 분석은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SNS,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포털 상의 다양한 데이터들을 수집하여 사용자들에게 소셜에서 어떠한 데이터들이 관심을 받고 있는지 플랫폼 사용자에게 정보를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이슈분석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 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감성분석 등 다양한 형태로 소셜 데이터를 분석합니다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C2E715-CCCD-4EB1-846C-9110AE59F735}"/>
              </a:ext>
            </a:extLst>
          </p:cNvPr>
          <p:cNvSpPr/>
          <p:nvPr/>
        </p:nvSpPr>
        <p:spPr>
          <a:xfrm>
            <a:off x="5098211" y="3850457"/>
            <a:ext cx="4205378" cy="24455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이슈 분석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주요키워드를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표출하고 이를 분석하여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트랜드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랭킹 추이를 제공하고 해당 키워드에 대한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긍정률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부정률에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대한 감성분석 데이터를 사용자가 확인할 수 있습니다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키워드분석은 사용자 지정한 키워드를 기반으로 키워드 트렌드 및 랭킹 추이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감성분석 등을 분석하여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3CB219-F39C-4CC8-9FAE-1CBFFCBAA40B}"/>
              </a:ext>
            </a:extLst>
          </p:cNvPr>
          <p:cNvGrpSpPr/>
          <p:nvPr/>
        </p:nvGrpSpPr>
        <p:grpSpPr>
          <a:xfrm>
            <a:off x="588214" y="1078682"/>
            <a:ext cx="4219575" cy="5213363"/>
            <a:chOff x="588214" y="1078682"/>
            <a:chExt cx="4219575" cy="5213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604EBE-6DB8-4AB7-97BA-C170FBCCD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411" y="1078682"/>
              <a:ext cx="4205378" cy="20701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9EEC5D-0787-467A-9D26-4599E110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8398" y="2087726"/>
              <a:ext cx="1367252" cy="130476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669EBB-56CD-4B8C-8697-E3B04E435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4" y="3690480"/>
              <a:ext cx="4202530" cy="260156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96737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9A6229-EADA-49EC-AEA3-8E4A2E617421}"/>
              </a:ext>
            </a:extLst>
          </p:cNvPr>
          <p:cNvSpPr/>
          <p:nvPr/>
        </p:nvSpPr>
        <p:spPr>
          <a:xfrm>
            <a:off x="5098211" y="1078682"/>
            <a:ext cx="4205378" cy="20359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소통공간은 플랫폼 내 사용자가 활동하며 장애 및 분석 지원을 신속하게 대응하기 위한 메뉴입니다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다양한 분석 기능에 대한 지원을 요청 및 문의할 수 있습니다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활용가이드와 자료실을 통해서 직접적으로 플랫폼을 시연하고 관련자료들을 직접 다운로드하여 분석을 지원합니다</a:t>
            </a:r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21F160-2B08-4B35-8064-B129098AD149}"/>
              </a:ext>
            </a:extLst>
          </p:cNvPr>
          <p:cNvGrpSpPr/>
          <p:nvPr/>
        </p:nvGrpSpPr>
        <p:grpSpPr>
          <a:xfrm>
            <a:off x="655390" y="1078682"/>
            <a:ext cx="4152400" cy="5335156"/>
            <a:chOff x="655390" y="1078682"/>
            <a:chExt cx="4152400" cy="53351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184F28-8924-4BD6-9A08-D87D48E05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5390" y="1078682"/>
              <a:ext cx="4152400" cy="20359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A33D646-2310-4FE5-823B-EC1EF8EA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90" y="3429000"/>
              <a:ext cx="4152400" cy="156228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350FB2A-6CAF-4105-A8B9-688CF019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390" y="5218575"/>
              <a:ext cx="4127340" cy="1195263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B09DAE-79FE-4857-8FFF-96C530E44CB4}"/>
              </a:ext>
            </a:extLst>
          </p:cNvPr>
          <p:cNvSpPr/>
          <p:nvPr/>
        </p:nvSpPr>
        <p:spPr>
          <a:xfrm>
            <a:off x="5098211" y="3631382"/>
            <a:ext cx="4205378" cy="20359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신청은 사용자가 분석하기 원하는 주제를 신청하면 플랫폼에서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확산 또는 지속 가능성이 있는지 여부를 검토하여 요청한 분석을 표준화 하여 분석모델로 제작하여 제공합니다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신청은 기관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산업계 등의 교육 지원을 위한 신청 페이지로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희망일과 신청인원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목적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·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내용을 작성하여    신청합니다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93A7A-CAE0-4B22-98F1-B6EDC0395A16}"/>
              </a:ext>
            </a:extLst>
          </p:cNvPr>
          <p:cNvSpPr txBox="1"/>
          <p:nvPr/>
        </p:nvSpPr>
        <p:spPr>
          <a:xfrm>
            <a:off x="602410" y="388987"/>
            <a:ext cx="30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페이지 소개</a:t>
            </a:r>
          </a:p>
        </p:txBody>
      </p:sp>
    </p:spTree>
    <p:extLst>
      <p:ext uri="{BB962C8B-B14F-4D97-AF65-F5344CB8AC3E}">
        <p14:creationId xmlns:p14="http://schemas.microsoft.com/office/powerpoint/2010/main" val="40103906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Bold 사용자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2656D24D-E520-4BE0-9953-C2E952DA4D26}" vid="{24266EFA-01F4-4224-82E3-CC0E97F9DD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2414</TotalTime>
  <Words>1759</Words>
  <Application>Microsoft Office PowerPoint</Application>
  <PresentationFormat>A4 Paper (210x297 mm)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KoPub돋움체 Bold</vt:lpstr>
      <vt:lpstr>나눔스퀘어</vt:lpstr>
      <vt:lpstr>맑은 고딕</vt:lpstr>
      <vt:lpstr>KoPub돋움체 Medium</vt:lpstr>
      <vt:lpstr>Arial</vt:lpstr>
      <vt:lpstr>나눔스퀘어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minho</dc:creator>
  <cp:lastModifiedBy>reallife reallife</cp:lastModifiedBy>
  <cp:revision>143</cp:revision>
  <dcterms:created xsi:type="dcterms:W3CDTF">2021-11-23T04:09:34Z</dcterms:created>
  <dcterms:modified xsi:type="dcterms:W3CDTF">2022-04-04T06:13:48Z</dcterms:modified>
</cp:coreProperties>
</file>